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Quattrocento Sans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876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ac5979c1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ac5979c14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3ac5979c14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87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9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ac5979c1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ac5979c1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3ac5979c1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08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ac5979c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ac5979c1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3ac5979c14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06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ac5979c1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ac5979c14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3ac5979c14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73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ac5979c1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ac5979c1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ac5979c1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40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ac5979c1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ac5979c14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3ac5979c14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67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ac5979c1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ac5979c14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3ac5979c14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40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3.png"/><Relationship Id="rId10" Type="http://schemas.openxmlformats.org/officeDocument/2006/relationships/image" Target="../media/image9.jp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jp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22.jp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jp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22975"/>
            <a:ext cx="12192002" cy="57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446200" y="5224625"/>
            <a:ext cx="73476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chemeClr val="lt1"/>
                </a:solidFill>
              </a:rPr>
              <a:t>Презентация чат-бота </a:t>
            </a:r>
            <a:endParaRPr sz="26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chemeClr val="lt1"/>
                </a:solidFill>
              </a:rPr>
              <a:t>Краснодарского Края “Помощник ИСУП” </a:t>
            </a:r>
            <a:r>
              <a:rPr lang="ru-RU" sz="2800">
                <a:solidFill>
                  <a:schemeClr val="lt1"/>
                </a:solidFill>
              </a:rPr>
              <a:t/>
            </a:r>
            <a:br>
              <a:rPr lang="ru-RU" sz="2800">
                <a:solidFill>
                  <a:schemeClr val="lt1"/>
                </a:solidFill>
              </a:rPr>
            </a:b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0" y="0"/>
            <a:ext cx="12192000" cy="1161278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l="28430" t="22495" r="27451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312752" y="135342"/>
            <a:ext cx="9841471" cy="88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5">
            <a:alphaModFix/>
          </a:blip>
          <a:srcRect l="20797" t="36696" r="20200" b="25308"/>
          <a:stretch/>
        </p:blipFill>
        <p:spPr>
          <a:xfrm>
            <a:off x="11154224" y="34481"/>
            <a:ext cx="880850" cy="108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730375" y="1454100"/>
            <a:ext cx="3537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lt1"/>
                </a:solidFill>
              </a:rPr>
              <a:t>Нажимаем Кнопку 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lt1"/>
                </a:solidFill>
              </a:rPr>
              <a:t>&lt;&lt; Старт &gt;&gt;</a:t>
            </a:r>
            <a:r>
              <a:rPr lang="ru-RU" sz="2400" b="1">
                <a:solidFill>
                  <a:srgbClr val="424242"/>
                </a:solidFill>
              </a:rPr>
              <a:t>&gt;</a:t>
            </a:r>
            <a:endParaRPr sz="2400" b="1">
              <a:solidFill>
                <a:srgbClr val="424242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96925" y="2406300"/>
            <a:ext cx="4083900" cy="3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 вас приветствует наш бот </a:t>
            </a:r>
            <a:endParaRPr sz="1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lt1"/>
                </a:solidFill>
              </a:rPr>
              <a:t>«</a:t>
            </a:r>
            <a:r>
              <a:rPr lang="ru-RU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ИСУП </a:t>
            </a:r>
            <a:r>
              <a:rPr lang="ru-RU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Помощник</a:t>
            </a:r>
            <a:r>
              <a:rPr lang="ru-RU" sz="2100" b="1">
                <a:solidFill>
                  <a:schemeClr val="lt1"/>
                </a:solidFill>
              </a:rPr>
              <a:t>»</a:t>
            </a:r>
            <a:endParaRPr sz="1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 главном меню мы сразу видим основные функции: рекомендуется сразу перейти в первый пункт </a:t>
            </a:r>
            <a:endParaRPr sz="1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lt1"/>
                </a:solidFill>
              </a:rPr>
              <a:t>«</a:t>
            </a:r>
            <a:r>
              <a:rPr lang="ru-RU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Что такое ИСУП?/НПА</a:t>
            </a:r>
            <a:r>
              <a:rPr lang="ru-RU" sz="2100" b="1">
                <a:solidFill>
                  <a:schemeClr val="lt1"/>
                </a:solidFill>
              </a:rPr>
              <a:t>»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и познакомиться поближе, узнать все плюсы использования системы и прочитать документы </a:t>
            </a:r>
            <a:endParaRPr sz="1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9" name="Google Shape;119;p14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17" y="1614353"/>
            <a:ext cx="5627699" cy="328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 descr="Черный смартфон в вертикальной ориентации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50725" y="1947400"/>
            <a:ext cx="2217600" cy="44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Черный смартфон в вертикальной ориентации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12849" y="1947400"/>
            <a:ext cx="2113324" cy="44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10">
            <a:alphaModFix/>
          </a:blip>
          <a:srcRect t="5314" b="3519"/>
          <a:stretch/>
        </p:blipFill>
        <p:spPr>
          <a:xfrm>
            <a:off x="7614475" y="2308350"/>
            <a:ext cx="1910075" cy="37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11">
            <a:alphaModFix/>
          </a:blip>
          <a:srcRect t="6948" b="9537"/>
          <a:stretch/>
        </p:blipFill>
        <p:spPr>
          <a:xfrm>
            <a:off x="9836325" y="2250075"/>
            <a:ext cx="2007900" cy="385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398050" y="2611975"/>
            <a:ext cx="44076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Ознакомившись с информацией, нажмите кнопку </a:t>
            </a:r>
            <a:r>
              <a:rPr lang="ru-RU" sz="2100" b="1">
                <a:solidFill>
                  <a:schemeClr val="lt1"/>
                </a:solidFill>
              </a:rPr>
              <a:t>«Назад»</a:t>
            </a:r>
            <a:r>
              <a:rPr lang="ru-RU" sz="2100">
                <a:solidFill>
                  <a:schemeClr val="lt1"/>
                </a:solidFill>
              </a:rPr>
              <a:t>, чтобы вернуться в главное меню. </a:t>
            </a:r>
            <a:endParaRPr sz="3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" name="Google Shape;140;p15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17" y="1614353"/>
            <a:ext cx="5627699" cy="328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descr="Черный смартфон в вертикальной ориентации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514" y="1914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11">
            <a:alphaModFix/>
          </a:blip>
          <a:srcRect t="5759" b="8403"/>
          <a:stretch/>
        </p:blipFill>
        <p:spPr>
          <a:xfrm>
            <a:off x="7524000" y="2233650"/>
            <a:ext cx="2057949" cy="3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Черный смартфон в вертикальной ориентации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8164" y="1914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12">
            <a:alphaModFix/>
          </a:blip>
          <a:srcRect l="9304" t="11334" r="7838" b="21239"/>
          <a:stretch/>
        </p:blipFill>
        <p:spPr>
          <a:xfrm>
            <a:off x="9866300" y="2233650"/>
            <a:ext cx="2057949" cy="37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422125" y="3660938"/>
            <a:ext cx="44076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chemeClr val="lt1"/>
                </a:solidFill>
              </a:rPr>
              <a:t>Затем перейдите в раздел </a:t>
            </a:r>
            <a:r>
              <a:rPr lang="ru-RU" sz="2100" b="1">
                <a:solidFill>
                  <a:schemeClr val="lt1"/>
                </a:solidFill>
              </a:rPr>
              <a:t>«Добавление объекта/пользователя»</a:t>
            </a:r>
            <a:r>
              <a:rPr lang="ru-RU" sz="2100">
                <a:solidFill>
                  <a:schemeClr val="lt1"/>
                </a:solidFill>
              </a:rPr>
              <a:t> и выберите: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 b="1">
                <a:solidFill>
                  <a:schemeClr val="lt1"/>
                </a:solidFill>
              </a:rPr>
              <a:t>«Добавить пользователя» или «Добавить объект»</a:t>
            </a:r>
            <a:r>
              <a:rPr lang="ru-RU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После этого чат-бот отправит вам шаблон и инструкцию.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64" name="Google Shape;164;p16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17" y="1614353"/>
            <a:ext cx="5627699" cy="328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Черный смартфон в вертикальной ориентации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2214" y="1914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12">
            <a:alphaModFix/>
          </a:blip>
          <a:srcRect t="5563" b="9235"/>
          <a:stretch/>
        </p:blipFill>
        <p:spPr>
          <a:xfrm>
            <a:off x="7058763" y="2219725"/>
            <a:ext cx="2123824" cy="39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Черный смартфон в вертикальной ориентации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51189" y="1914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 rotWithShape="1">
          <a:blip r:embed="rId13">
            <a:alphaModFix/>
          </a:blip>
          <a:srcRect t="6634" r="10746" b="6634"/>
          <a:stretch/>
        </p:blipFill>
        <p:spPr>
          <a:xfrm>
            <a:off x="9527750" y="2219725"/>
            <a:ext cx="2123799" cy="38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458225" y="4359425"/>
            <a:ext cx="44076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После того как вы зарегистрировались и получили доступ к платформе, можно ознакомиться с большим разделом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lt1"/>
                </a:solidFill>
              </a:rPr>
              <a:t>«Инструкции для заказчика»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Где по каждому вопросу составлена подробная презентация.</a:t>
            </a:r>
            <a:r>
              <a:rPr lang="ru-RU" sz="1700">
                <a:solidFill>
                  <a:schemeClr val="lt1"/>
                </a:solidFill>
              </a:rPr>
              <a:t/>
            </a:r>
            <a:br>
              <a:rPr lang="ru-RU" sz="1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</p:txBody>
      </p:sp>
      <p:pic>
        <p:nvPicPr>
          <p:cNvPr id="191" name="Google Shape;191;p17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17" y="1614353"/>
            <a:ext cx="5627699" cy="328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06825" y="1614350"/>
            <a:ext cx="5627699" cy="32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 descr="Черный смартфон в вертикальной ориентации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5026" y="1958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13">
            <a:alphaModFix/>
          </a:blip>
          <a:srcRect t="6634" b="6634"/>
          <a:stretch/>
        </p:blipFill>
        <p:spPr>
          <a:xfrm>
            <a:off x="7121575" y="2263725"/>
            <a:ext cx="2123824" cy="39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 descr="Черный смартфон в вертикальной ориентации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19526" y="1914158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14">
            <a:alphaModFix/>
          </a:blip>
          <a:srcRect t="6634" b="6634"/>
          <a:stretch/>
        </p:blipFill>
        <p:spPr>
          <a:xfrm>
            <a:off x="9596075" y="2219725"/>
            <a:ext cx="2123824" cy="39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384700" y="3768775"/>
            <a:ext cx="46782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При нажатии на кнопку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lt1"/>
                </a:solidFill>
              </a:rPr>
              <a:t>«Модуль заказчика» 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откроется дополнительное подменю с шаблонами и инструкциями по основным вопросам использования ИСУП в этом разделе.</a:t>
            </a:r>
            <a:br>
              <a:rPr lang="ru-RU" sz="2100">
                <a:solidFill>
                  <a:schemeClr val="lt1"/>
                </a:solidFill>
              </a:rPr>
            </a:br>
            <a:endParaRPr sz="2100">
              <a:solidFill>
                <a:schemeClr val="lt1"/>
              </a:solidFill>
            </a:endParaRPr>
          </a:p>
        </p:txBody>
      </p:sp>
      <p:pic>
        <p:nvPicPr>
          <p:cNvPr id="221" name="Google Shape;221;p18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17" y="1614353"/>
            <a:ext cx="5627699" cy="328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6825" y="1612850"/>
            <a:ext cx="5627699" cy="32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06825" y="1614350"/>
            <a:ext cx="5627699" cy="32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02625" y="1614350"/>
            <a:ext cx="5731901" cy="34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 descr="Черный смартфон в вертикальной ориентации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27351" y="1934633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 rotWithShape="1">
          <a:blip r:embed="rId14">
            <a:alphaModFix/>
          </a:blip>
          <a:srcRect t="6634" b="6634"/>
          <a:stretch/>
        </p:blipFill>
        <p:spPr>
          <a:xfrm>
            <a:off x="9678388" y="2196200"/>
            <a:ext cx="2123824" cy="39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 descr="Черный смартфон в вертикальной ориентации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01851" y="1890633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 rotWithShape="1">
          <a:blip r:embed="rId15">
            <a:alphaModFix/>
          </a:blip>
          <a:srcRect t="6636" b="8825"/>
          <a:stretch/>
        </p:blipFill>
        <p:spPr>
          <a:xfrm>
            <a:off x="7203900" y="2297325"/>
            <a:ext cx="2123799" cy="38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384700" y="3768775"/>
            <a:ext cx="46782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Если возникнут вопросы, всегда можно написать в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lt1"/>
                </a:solidFill>
              </a:rPr>
              <a:t>«Форму обратной связи»</a:t>
            </a:r>
            <a:r>
              <a:rPr lang="ru-RU" sz="2100">
                <a:solidFill>
                  <a:schemeClr val="lt1"/>
                </a:solidFill>
              </a:rPr>
              <a:t>, и наш специалист, максимально оперативно ответит.</a:t>
            </a:r>
            <a:br>
              <a:rPr lang="ru-RU" sz="2100">
                <a:solidFill>
                  <a:schemeClr val="lt1"/>
                </a:solidFill>
              </a:rPr>
            </a:br>
            <a:endParaRPr sz="2100">
              <a:solidFill>
                <a:schemeClr val="lt1"/>
              </a:solidFill>
            </a:endParaRPr>
          </a:p>
        </p:txBody>
      </p:sp>
      <p:pic>
        <p:nvPicPr>
          <p:cNvPr id="254" name="Google Shape;254;p19" descr="Открытый ноутбук Chromeboo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650" y="1309725"/>
            <a:ext cx="7597677" cy="45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 descr="Дизайн-макет приложения на экране компьютера"/>
          <p:cNvPicPr preferRelativeResize="0"/>
          <p:nvPr/>
        </p:nvPicPr>
        <p:blipFill rotWithShape="1">
          <a:blip r:embed="rId7">
            <a:alphaModFix/>
          </a:blip>
          <a:srcRect b="24800"/>
          <a:stretch/>
        </p:blipFill>
        <p:spPr>
          <a:xfrm>
            <a:off x="5549375" y="22336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6825" y="1614350"/>
            <a:ext cx="5627699" cy="3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 rotWithShape="1">
          <a:blip r:embed="rId9">
            <a:alphaModFix/>
          </a:blip>
          <a:srcRect t="6634" b="6634"/>
          <a:stretch/>
        </p:blipFill>
        <p:spPr>
          <a:xfrm>
            <a:off x="9678388" y="2196200"/>
            <a:ext cx="2123824" cy="39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325" y="1612850"/>
            <a:ext cx="5627699" cy="347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 descr="Черный смартфон в вертикальной ориентации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601" y="1934633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 descr="Черный смартфон в вертикальной ориентации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1851" y="1890633"/>
            <a:ext cx="2276902" cy="451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12">
            <a:alphaModFix/>
          </a:blip>
          <a:srcRect t="3199" b="7911"/>
          <a:stretch/>
        </p:blipFill>
        <p:spPr>
          <a:xfrm>
            <a:off x="7300150" y="2297325"/>
            <a:ext cx="2123800" cy="38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13">
            <a:alphaModFix/>
          </a:blip>
          <a:srcRect t="10964" b="8416"/>
          <a:stretch/>
        </p:blipFill>
        <p:spPr>
          <a:xfrm>
            <a:off x="9691425" y="2233650"/>
            <a:ext cx="2110775" cy="389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 rotWithShape="1">
          <a:blip r:embed="rId14">
            <a:alphaModFix/>
          </a:blip>
          <a:srcRect t="3292" b="18880"/>
          <a:stretch/>
        </p:blipFill>
        <p:spPr>
          <a:xfrm>
            <a:off x="9678400" y="2297325"/>
            <a:ext cx="2123800" cy="3831424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/>
          <p:nvPr/>
        </p:nvSpPr>
        <p:spPr>
          <a:xfrm rot="5400000">
            <a:off x="3247649" y="-2086370"/>
            <a:ext cx="5696700" cy="12192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0" y="0"/>
            <a:ext cx="12192000" cy="11613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0"/>
          <p:cNvPicPr preferRelativeResize="0"/>
          <p:nvPr/>
        </p:nvPicPr>
        <p:blipFill rotWithShape="1">
          <a:blip r:embed="rId4">
            <a:alphaModFix/>
          </a:blip>
          <a:srcRect l="28430" t="22494" r="27450" b="21617"/>
          <a:stretch/>
        </p:blipFill>
        <p:spPr>
          <a:xfrm>
            <a:off x="265731" y="84833"/>
            <a:ext cx="781290" cy="10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0"/>
          <p:cNvSpPr txBox="1"/>
          <p:nvPr/>
        </p:nvSpPr>
        <p:spPr>
          <a:xfrm>
            <a:off x="1312752" y="135342"/>
            <a:ext cx="9841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ДЕПАРТАМЕНТ СТРОИТЕЛЬСТВА</a:t>
            </a:r>
            <a:endParaRPr/>
          </a:p>
          <a:p>
            <a:pPr marL="12700" marR="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КРАСНОДАРСКОГО КРАЯ</a:t>
            </a:r>
            <a:endParaRPr sz="2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5">
            <a:alphaModFix/>
          </a:blip>
          <a:srcRect l="20798" t="36695" r="20197" b="25308"/>
          <a:stretch/>
        </p:blipFill>
        <p:spPr>
          <a:xfrm>
            <a:off x="11154224" y="34481"/>
            <a:ext cx="880850" cy="1088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 txBox="1"/>
          <p:nvPr/>
        </p:nvSpPr>
        <p:spPr>
          <a:xfrm>
            <a:off x="713375" y="2116075"/>
            <a:ext cx="11321700" cy="58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/>
            </a:r>
            <a:br>
              <a:rPr lang="ru-RU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1"/>
                </a:solidFill>
              </a:rPr>
              <a:t>В ЗАКЛЮЧЕНИИ.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Цель:</a:t>
            </a:r>
            <a:r>
              <a:rPr lang="ru-RU" dirty="0">
                <a:solidFill>
                  <a:schemeClr val="lt1"/>
                </a:solidFill>
              </a:rPr>
              <a:t> Обеспечение удобного доступа к методическим материалам и инструкциям, оперативная помощь.</a:t>
            </a:r>
            <a:br>
              <a:rPr lang="ru-RU" dirty="0">
                <a:solidFill>
                  <a:schemeClr val="lt1"/>
                </a:solidFill>
              </a:rPr>
            </a:br>
            <a:r>
              <a:rPr lang="ru-RU" b="1" dirty="0">
                <a:solidFill>
                  <a:schemeClr val="lt1"/>
                </a:solidFill>
              </a:rPr>
              <a:t>Целевая аудитория:</a:t>
            </a:r>
            <a:r>
              <a:rPr lang="ru-RU" dirty="0">
                <a:solidFill>
                  <a:schemeClr val="lt1"/>
                </a:solidFill>
              </a:rPr>
              <a:t> подрядчики, заказчики, руководители проектов.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</a:rPr>
              <a:t>Ключевые функции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✅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chemeClr val="lt1"/>
                </a:solidFill>
              </a:rPr>
              <a:t>Информационное хранилище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lt1"/>
                </a:solidFill>
              </a:rPr>
              <a:t>– быстрый доступ к методическим материалам, инструкциям, шаблонам.</a:t>
            </a:r>
            <a:br>
              <a:rPr lang="ru-RU" dirty="0">
                <a:solidFill>
                  <a:schemeClr val="lt1"/>
                </a:solidFill>
              </a:rPr>
            </a:br>
            <a:r>
              <a:rPr lang="ru-RU" dirty="0">
                <a:solidFill>
                  <a:schemeClr val="lt1"/>
                </a:solidFill>
              </a:rPr>
              <a:t>✅ </a:t>
            </a:r>
            <a:r>
              <a:rPr lang="ru-RU" b="1" dirty="0">
                <a:solidFill>
                  <a:schemeClr val="lt1"/>
                </a:solidFill>
              </a:rPr>
              <a:t>Уведомления</a:t>
            </a:r>
            <a:r>
              <a:rPr lang="ru-RU" dirty="0">
                <a:solidFill>
                  <a:schemeClr val="lt1"/>
                </a:solidFill>
              </a:rPr>
              <a:t> – мгновенные оповещения о важных изменениях и мероприятиях.</a:t>
            </a:r>
            <a:br>
              <a:rPr lang="ru-RU" dirty="0">
                <a:solidFill>
                  <a:schemeClr val="lt1"/>
                </a:solidFill>
              </a:rPr>
            </a:br>
            <a:r>
              <a:rPr lang="ru-RU" dirty="0">
                <a:solidFill>
                  <a:schemeClr val="lt1"/>
                </a:solidFill>
              </a:rPr>
              <a:t>✅ </a:t>
            </a:r>
            <a:r>
              <a:rPr lang="ru-RU" b="1" dirty="0">
                <a:solidFill>
                  <a:schemeClr val="lt1"/>
                </a:solidFill>
              </a:rPr>
              <a:t>Удобное использование </a:t>
            </a:r>
            <a:r>
              <a:rPr lang="ru-RU" dirty="0">
                <a:solidFill>
                  <a:schemeClr val="lt1"/>
                </a:solidFill>
              </a:rPr>
              <a:t>– в виде телеграмм чат-бота.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</a:rPr>
              <a:t>Преимущества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-RU" dirty="0">
                <a:solidFill>
                  <a:schemeClr val="lt1"/>
                </a:solidFill>
              </a:rPr>
              <a:t>📲 </a:t>
            </a:r>
            <a:r>
              <a:rPr lang="ru-RU" b="1" dirty="0">
                <a:solidFill>
                  <a:schemeClr val="lt1"/>
                </a:solidFill>
              </a:rPr>
              <a:t>Доступность</a:t>
            </a:r>
            <a:r>
              <a:rPr lang="ru-RU" dirty="0">
                <a:solidFill>
                  <a:schemeClr val="lt1"/>
                </a:solidFill>
              </a:rPr>
              <a:t> – работает на </a:t>
            </a:r>
            <a:r>
              <a:rPr lang="ru-RU" dirty="0" err="1">
                <a:solidFill>
                  <a:schemeClr val="lt1"/>
                </a:solidFill>
              </a:rPr>
              <a:t>Windows</a:t>
            </a:r>
            <a:r>
              <a:rPr lang="ru-RU" dirty="0">
                <a:solidFill>
                  <a:schemeClr val="lt1"/>
                </a:solidFill>
              </a:rPr>
              <a:t>, </a:t>
            </a:r>
            <a:r>
              <a:rPr lang="ru-RU" dirty="0" err="1">
                <a:solidFill>
                  <a:schemeClr val="lt1"/>
                </a:solidFill>
              </a:rPr>
              <a:t>iOS</a:t>
            </a:r>
            <a:r>
              <a:rPr lang="ru-RU" dirty="0">
                <a:solidFill>
                  <a:schemeClr val="lt1"/>
                </a:solidFill>
              </a:rPr>
              <a:t> и </a:t>
            </a:r>
            <a:r>
              <a:rPr lang="ru-RU" dirty="0" err="1">
                <a:solidFill>
                  <a:schemeClr val="lt1"/>
                </a:solidFill>
              </a:rPr>
              <a:t>Android</a:t>
            </a:r>
            <a:r>
              <a:rPr lang="ru-RU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-RU" dirty="0">
                <a:solidFill>
                  <a:schemeClr val="lt1"/>
                </a:solidFill>
              </a:rPr>
              <a:t>⏳ </a:t>
            </a:r>
            <a:r>
              <a:rPr lang="ru-RU" b="1" dirty="0">
                <a:solidFill>
                  <a:schemeClr val="lt1"/>
                </a:solidFill>
              </a:rPr>
              <a:t>Экономия времени</a:t>
            </a:r>
            <a:r>
              <a:rPr lang="ru-RU" dirty="0">
                <a:solidFill>
                  <a:schemeClr val="lt1"/>
                </a:solidFill>
              </a:rPr>
              <a:t> – автоматизация процессов и снижение бумажной работы.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-RU" dirty="0">
                <a:solidFill>
                  <a:schemeClr val="lt1"/>
                </a:solidFill>
              </a:rPr>
              <a:t>📡 </a:t>
            </a:r>
            <a:r>
              <a:rPr lang="ru-RU" b="1" dirty="0">
                <a:solidFill>
                  <a:schemeClr val="lt1"/>
                </a:solidFill>
              </a:rPr>
              <a:t>Облачные технологии</a:t>
            </a:r>
            <a:r>
              <a:rPr lang="ru-RU" dirty="0">
                <a:solidFill>
                  <a:schemeClr val="lt1"/>
                </a:solidFill>
              </a:rPr>
              <a:t> – быстрый доступ из любой точки.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</a:rPr>
              <a:t>Итого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ИСУП Помощник – это современный инструмент, который повышает эффективность работы, ускоряет обучение, минимизирует ошибки, снижает барьер входа.</a:t>
            </a:r>
            <a:br>
              <a:rPr lang="ru-RU" dirty="0">
                <a:solidFill>
                  <a:schemeClr val="lt1"/>
                </a:solidFill>
              </a:rPr>
            </a:br>
            <a:r>
              <a:rPr lang="ru-RU" b="1" dirty="0">
                <a:solidFill>
                  <a:schemeClr val="lt1"/>
                </a:solidFill>
              </a:rPr>
              <a:t>Готовы к цифровой трансформации? Давайте внедрять инновации вместе!</a:t>
            </a:r>
            <a:r>
              <a:rPr lang="ru-RU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**Познакомившись с возможностями приложения, вы сможете оценить его преимущества в полной мере.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/>
            </a:r>
            <a:br>
              <a:rPr lang="ru-RU" sz="2200" dirty="0">
                <a:solidFill>
                  <a:schemeClr val="lt1"/>
                </a:solidFill>
              </a:rPr>
            </a:br>
            <a:endParaRPr sz="2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Широкоэкранный</PresentationFormat>
  <Paragraphs>59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Verdana</vt:lpstr>
      <vt:lpstr>Quattrocento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Коротков Юрий Юрьевич</dc:creator>
  <cp:lastModifiedBy>Коротков Юрий Юрьевич</cp:lastModifiedBy>
  <cp:revision>2</cp:revision>
  <dcterms:modified xsi:type="dcterms:W3CDTF">2025-02-28T09:24:32Z</dcterms:modified>
</cp:coreProperties>
</file>